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Telegraf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49.png" Type="http://schemas.openxmlformats.org/officeDocument/2006/relationships/image"/><Relationship Id="rId8" Target="../media/image50.sv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11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Relationship Id="rId9" Target="../media/image6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63.png" Type="http://schemas.openxmlformats.org/officeDocument/2006/relationships/image"/><Relationship Id="rId12" Target="../media/image64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73.pn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74.png" Type="http://schemas.openxmlformats.org/officeDocument/2006/relationships/image"/><Relationship Id="rId8" Target="../media/image75.svg" Type="http://schemas.openxmlformats.org/officeDocument/2006/relationships/image"/><Relationship Id="rId9" Target="../media/image7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Relationship Id="rId9" Target="../media/image6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8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Relationship Id="rId9" Target="../media/image8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3248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94550" y="1315441"/>
            <a:ext cx="7087021" cy="7701883"/>
            <a:chOff x="0" y="0"/>
            <a:chExt cx="2585364" cy="2809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833342" y="8526760"/>
            <a:ext cx="416250" cy="416250"/>
          </a:xfrm>
          <a:custGeom>
            <a:avLst/>
            <a:gdLst/>
            <a:ahLst/>
            <a:cxnLst/>
            <a:rect r="r" b="b" t="t" l="l"/>
            <a:pathLst>
              <a:path h="416250" w="416250">
                <a:moveTo>
                  <a:pt x="0" y="0"/>
                </a:moveTo>
                <a:lnTo>
                  <a:pt x="416249" y="0"/>
                </a:lnTo>
                <a:lnTo>
                  <a:pt x="416249" y="416250"/>
                </a:lnTo>
                <a:lnTo>
                  <a:pt x="0" y="416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25416" y="4401714"/>
            <a:ext cx="6225288" cy="3893634"/>
          </a:xfrm>
          <a:custGeom>
            <a:avLst/>
            <a:gdLst/>
            <a:ahLst/>
            <a:cxnLst/>
            <a:rect r="r" b="b" t="t" l="l"/>
            <a:pathLst>
              <a:path h="3893634" w="6225288">
                <a:moveTo>
                  <a:pt x="0" y="0"/>
                </a:moveTo>
                <a:lnTo>
                  <a:pt x="6225288" y="0"/>
                </a:lnTo>
                <a:lnTo>
                  <a:pt x="6225288" y="3893634"/>
                </a:lnTo>
                <a:lnTo>
                  <a:pt x="0" y="38936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3646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03414">
            <a:off x="11707330" y="3499519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1610" y="7803777"/>
            <a:ext cx="730942" cy="494383"/>
          </a:xfrm>
          <a:custGeom>
            <a:avLst/>
            <a:gdLst/>
            <a:ahLst/>
            <a:cxnLst/>
            <a:rect r="r" b="b" t="t" l="l"/>
            <a:pathLst>
              <a:path h="494383" w="730942">
                <a:moveTo>
                  <a:pt x="0" y="0"/>
                </a:moveTo>
                <a:lnTo>
                  <a:pt x="730942" y="0"/>
                </a:lnTo>
                <a:lnTo>
                  <a:pt x="730942" y="494383"/>
                </a:lnTo>
                <a:lnTo>
                  <a:pt x="0" y="4943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23744" y="1991652"/>
            <a:ext cx="2228632" cy="1815322"/>
          </a:xfrm>
          <a:custGeom>
            <a:avLst/>
            <a:gdLst/>
            <a:ahLst/>
            <a:cxnLst/>
            <a:rect r="r" b="b" t="t" l="l"/>
            <a:pathLst>
              <a:path h="1815322" w="2228632">
                <a:moveTo>
                  <a:pt x="0" y="0"/>
                </a:moveTo>
                <a:lnTo>
                  <a:pt x="2228632" y="0"/>
                </a:lnTo>
                <a:lnTo>
                  <a:pt x="2228632" y="1815322"/>
                </a:lnTo>
                <a:lnTo>
                  <a:pt x="0" y="18153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5781" y="749719"/>
            <a:ext cx="8351371" cy="519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 spc="96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MALLORN Astronomical Classification Challenge</a:t>
            </a:r>
          </a:p>
          <a:p>
            <a:pPr algn="l">
              <a:lnSpc>
                <a:spcPts val="80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014432" y="5288260"/>
            <a:ext cx="8433093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Báo cáo phân tích &amp; xử lý bài toán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1474388" y="2992862"/>
            <a:ext cx="6515147" cy="6265438"/>
          </a:xfrm>
          <a:custGeom>
            <a:avLst/>
            <a:gdLst/>
            <a:ahLst/>
            <a:cxnLst/>
            <a:rect r="r" b="b" t="t" l="l"/>
            <a:pathLst>
              <a:path h="6265438" w="6515147">
                <a:moveTo>
                  <a:pt x="0" y="0"/>
                </a:moveTo>
                <a:lnTo>
                  <a:pt x="6515148" y="0"/>
                </a:lnTo>
                <a:lnTo>
                  <a:pt x="6515148" y="6265438"/>
                </a:lnTo>
                <a:lnTo>
                  <a:pt x="0" y="6265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5157" y="3403598"/>
            <a:ext cx="8610422" cy="72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r, i có nhiều quan sát nhất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u và g ít hơn đáng kể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Số lượng quan sát không đồng đều giữa các band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Phải thiết kế các features sao cho có thể xử lý được giá trị thiếu và các feature màu chỉ được tính khi đủ band liên quan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bố quan sát theo băng tần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517960" y="3050878"/>
            <a:ext cx="7563868" cy="5507269"/>
          </a:xfrm>
          <a:custGeom>
            <a:avLst/>
            <a:gdLst/>
            <a:ahLst/>
            <a:cxnLst/>
            <a:rect r="r" b="b" t="t" l="l"/>
            <a:pathLst>
              <a:path h="5507269" w="7563868">
                <a:moveTo>
                  <a:pt x="0" y="0"/>
                </a:moveTo>
                <a:lnTo>
                  <a:pt x="7563868" y="0"/>
                </a:lnTo>
                <a:lnTo>
                  <a:pt x="7563868" y="5507268"/>
                </a:lnTo>
                <a:lnTo>
                  <a:pt x="0" y="55072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5157" y="3403598"/>
            <a:ext cx="8610422" cy="66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bố redshift giữa hai lớp khác nhau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TDE chủ yếu xuất hiện ở Z thấp - trung bình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Non-TDE có dải Z rộng hơn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Sự khác biệt cho thấy Z mang thông tin phân biệt nhất định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Redshift (Z) theo lớp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8610422" cy="72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Mất cân bằng lớp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Số điểm quan sát không đều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 span dài, TDE là peak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Thiếu band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Z khác nhau theo lớp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Là nền tảng cho toàn bộ pipeline mô hình phía sau, quyết định cách thiết kế feature engineering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luận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82664" y="7220382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27450" y="6601220"/>
            <a:ext cx="4021512" cy="3168616"/>
          </a:xfrm>
          <a:custGeom>
            <a:avLst/>
            <a:gdLst/>
            <a:ahLst/>
            <a:cxnLst/>
            <a:rect r="r" b="b" t="t" l="l"/>
            <a:pathLst>
              <a:path h="3168616" w="4021512">
                <a:moveTo>
                  <a:pt x="0" y="0"/>
                </a:moveTo>
                <a:lnTo>
                  <a:pt x="4021512" y="0"/>
                </a:lnTo>
                <a:lnTo>
                  <a:pt x="4021512" y="3168616"/>
                </a:lnTo>
                <a:lnTo>
                  <a:pt x="0" y="31686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41863" y="1181723"/>
            <a:ext cx="6536167" cy="6242039"/>
          </a:xfrm>
          <a:custGeom>
            <a:avLst/>
            <a:gdLst/>
            <a:ahLst/>
            <a:cxnLst/>
            <a:rect r="r" b="b" t="t" l="l"/>
            <a:pathLst>
              <a:path h="6242039" w="6536167">
                <a:moveTo>
                  <a:pt x="0" y="0"/>
                </a:moveTo>
                <a:lnTo>
                  <a:pt x="6536167" y="0"/>
                </a:lnTo>
                <a:lnTo>
                  <a:pt x="6536167" y="6242039"/>
                </a:lnTo>
                <a:lnTo>
                  <a:pt x="0" y="62420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21133" y="1642596"/>
            <a:ext cx="8702410" cy="3500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333"/>
              </a:lnSpc>
              <a:spcBef>
                <a:spcPct val="0"/>
              </a:spcBef>
            </a:pPr>
            <a:r>
              <a:rPr lang="en-US" b="true" sz="1111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860107" y="680808"/>
            <a:ext cx="13260435" cy="1556240"/>
            <a:chOff x="0" y="0"/>
            <a:chExt cx="4837443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37443" cy="567720"/>
            </a:xfrm>
            <a:custGeom>
              <a:avLst/>
              <a:gdLst/>
              <a:ahLst/>
              <a:cxnLst/>
              <a:rect r="r" b="b" t="t" l="l"/>
              <a:pathLst>
                <a:path h="567720" w="4837443">
                  <a:moveTo>
                    <a:pt x="0" y="0"/>
                  </a:moveTo>
                  <a:lnTo>
                    <a:pt x="4837443" y="0"/>
                  </a:lnTo>
                  <a:lnTo>
                    <a:pt x="4837443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82936" y="2246315"/>
            <a:ext cx="9690075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Đơn vị dự đoán: object-level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Không dùng raw time-series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Trích xuất đặc trưng từ lightcurve theo 3 nhóm: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Aggregate statistical features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Peak &amp; shape-based features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Physics-informed features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61872" y="2828800"/>
            <a:ext cx="3083418" cy="2481775"/>
          </a:xfrm>
          <a:custGeom>
            <a:avLst/>
            <a:gdLst/>
            <a:ahLst/>
            <a:cxnLst/>
            <a:rect r="r" b="b" t="t" l="l"/>
            <a:pathLst>
              <a:path h="2481775" w="3083418">
                <a:moveTo>
                  <a:pt x="0" y="0"/>
                </a:moveTo>
                <a:lnTo>
                  <a:pt x="3083418" y="0"/>
                </a:lnTo>
                <a:lnTo>
                  <a:pt x="3083418" y="2481776"/>
                </a:lnTo>
                <a:lnTo>
                  <a:pt x="0" y="248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36596" y="5996376"/>
            <a:ext cx="2540775" cy="2605525"/>
          </a:xfrm>
          <a:custGeom>
            <a:avLst/>
            <a:gdLst/>
            <a:ahLst/>
            <a:cxnLst/>
            <a:rect r="r" b="b" t="t" l="l"/>
            <a:pathLst>
              <a:path h="2605525" w="2540775">
                <a:moveTo>
                  <a:pt x="0" y="0"/>
                </a:moveTo>
                <a:lnTo>
                  <a:pt x="2540775" y="0"/>
                </a:lnTo>
                <a:lnTo>
                  <a:pt x="2540775" y="2605524"/>
                </a:lnTo>
                <a:lnTo>
                  <a:pt x="0" y="26055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11676040" cy="72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Trích xuất thống kê toàn cục: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n_obs: tổng số điểm quan sát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n_band: số băng tần được quan sát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flux_mean, flux_std,...: Thống kê độ sáng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snr_mean, snr_max,...: Thống kê tỷ số tín hiệu trên nhiễu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time_span: thời gian quan sát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Mô tả mức độ biến thiên tổng thể của ánh sáng, mức độ nhiễu,...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55827" y="2485361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408756" y="5004924"/>
            <a:ext cx="3517510" cy="3191341"/>
          </a:xfrm>
          <a:custGeom>
            <a:avLst/>
            <a:gdLst/>
            <a:ahLst/>
            <a:cxnLst/>
            <a:rect r="r" b="b" t="t" l="l"/>
            <a:pathLst>
              <a:path h="3191341" w="3517510">
                <a:moveTo>
                  <a:pt x="0" y="0"/>
                </a:moveTo>
                <a:lnTo>
                  <a:pt x="3517510" y="0"/>
                </a:lnTo>
                <a:lnTo>
                  <a:pt x="3517510" y="3191341"/>
                </a:lnTo>
                <a:lnTo>
                  <a:pt x="0" y="31913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Aggregate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3316382" y="2863186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995323" y="5312816"/>
            <a:ext cx="3263977" cy="2682396"/>
          </a:xfrm>
          <a:custGeom>
            <a:avLst/>
            <a:gdLst/>
            <a:ahLst/>
            <a:cxnLst/>
            <a:rect r="r" b="b" t="t" l="l"/>
            <a:pathLst>
              <a:path h="2682396" w="3263977">
                <a:moveTo>
                  <a:pt x="0" y="0"/>
                </a:moveTo>
                <a:lnTo>
                  <a:pt x="3263977" y="0"/>
                </a:lnTo>
                <a:lnTo>
                  <a:pt x="3263977" y="2682396"/>
                </a:lnTo>
                <a:lnTo>
                  <a:pt x="0" y="26823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45157" y="3403598"/>
            <a:ext cx="11676040" cy="66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Thống kê riêng cho từng băng tần: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flux_mean_band_*, flux_std_band_*,...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snr_mean_band_*, snr_max_band_*,...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time_span_band_*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n_obs_band_*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Do EDA cho thấy số lượng quan sát giữa các băng tần không đồng đều → trích xuất đặc trưng riêng cho từng band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Per-band Aggregate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11676040" cy="72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tích: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TDE là sự kiện bùng phát ánh sáng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Thông tin quan trọng sẽ nằm ở đỉnh sáng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Thiết kế các features mô tả: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Vị trí đỉnh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Độ cao đỉnh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Hình dạng tăng-giảm quanh đỉnh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TDE chỉ xuất hiện như một đỉnh sáng ngắn → tập trung trích xuất đặc trưng như trên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317316" y="5340204"/>
            <a:ext cx="3517510" cy="3191341"/>
          </a:xfrm>
          <a:custGeom>
            <a:avLst/>
            <a:gdLst/>
            <a:ahLst/>
            <a:cxnLst/>
            <a:rect r="r" b="b" t="t" l="l"/>
            <a:pathLst>
              <a:path h="3191341" w="3517510">
                <a:moveTo>
                  <a:pt x="0" y="0"/>
                </a:moveTo>
                <a:lnTo>
                  <a:pt x="3517510" y="0"/>
                </a:lnTo>
                <a:lnTo>
                  <a:pt x="3517510" y="3191341"/>
                </a:lnTo>
                <a:lnTo>
                  <a:pt x="0" y="3191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66043" y="2675315"/>
            <a:ext cx="2767943" cy="2772985"/>
          </a:xfrm>
          <a:custGeom>
            <a:avLst/>
            <a:gdLst/>
            <a:ahLst/>
            <a:cxnLst/>
            <a:rect r="r" b="b" t="t" l="l"/>
            <a:pathLst>
              <a:path h="2772985" w="2767943">
                <a:moveTo>
                  <a:pt x="0" y="0"/>
                </a:moveTo>
                <a:lnTo>
                  <a:pt x="2767943" y="0"/>
                </a:lnTo>
                <a:lnTo>
                  <a:pt x="2767943" y="2772985"/>
                </a:lnTo>
                <a:lnTo>
                  <a:pt x="0" y="277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Peak-based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11963599" cy="66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Với mỗi band: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t_peak: thời điểm đạt đỉnh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peak: độ cao đỉnh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rise: thời gian tăng lên đỉnh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decay: thời giam suy giảm sau đỉnh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global_peak: đỉnh mạnh nhất trong các band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Các đặc trưng này mô tả được hình dạng bùng phát ánh sáng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09262" y="2640965"/>
            <a:ext cx="2502535" cy="2502535"/>
          </a:xfrm>
          <a:custGeom>
            <a:avLst/>
            <a:gdLst/>
            <a:ahLst/>
            <a:cxnLst/>
            <a:rect r="r" b="b" t="t" l="l"/>
            <a:pathLst>
              <a:path h="2502535" w="2502535">
                <a:moveTo>
                  <a:pt x="0" y="0"/>
                </a:moveTo>
                <a:lnTo>
                  <a:pt x="2502535" y="0"/>
                </a:lnTo>
                <a:lnTo>
                  <a:pt x="2502535" y="2502535"/>
                </a:lnTo>
                <a:lnTo>
                  <a:pt x="0" y="25025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142720" y="5494020"/>
            <a:ext cx="2217810" cy="2797696"/>
          </a:xfrm>
          <a:custGeom>
            <a:avLst/>
            <a:gdLst/>
            <a:ahLst/>
            <a:cxnLst/>
            <a:rect r="r" b="b" t="t" l="l"/>
            <a:pathLst>
              <a:path h="2797696" w="2217810">
                <a:moveTo>
                  <a:pt x="0" y="0"/>
                </a:moveTo>
                <a:lnTo>
                  <a:pt x="2217810" y="0"/>
                </a:lnTo>
                <a:lnTo>
                  <a:pt x="2217810" y="2797696"/>
                </a:lnTo>
                <a:lnTo>
                  <a:pt x="0" y="27976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Peak Shape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11963599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Các features đặc biệt: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color_g_r, color_u_g,...: màu sắc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Peak flux được hiệu chỉnh theo band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Log-flux: proxy cho độ sáng biểu kiến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Các đặc trưng vật lý giúp mô hình không chỉ học được từ thống kê mà còn từ ý nghĩa vật lý của ánh sáng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57030" y="5405971"/>
            <a:ext cx="3314840" cy="3007464"/>
          </a:xfrm>
          <a:custGeom>
            <a:avLst/>
            <a:gdLst/>
            <a:ahLst/>
            <a:cxnLst/>
            <a:rect r="r" b="b" t="t" l="l"/>
            <a:pathLst>
              <a:path h="3007464" w="3314840">
                <a:moveTo>
                  <a:pt x="0" y="0"/>
                </a:moveTo>
                <a:lnTo>
                  <a:pt x="3314840" y="0"/>
                </a:lnTo>
                <a:lnTo>
                  <a:pt x="3314840" y="3007464"/>
                </a:lnTo>
                <a:lnTo>
                  <a:pt x="0" y="30074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87185" y="2559901"/>
            <a:ext cx="2613660" cy="2613660"/>
          </a:xfrm>
          <a:custGeom>
            <a:avLst/>
            <a:gdLst/>
            <a:ahLst/>
            <a:cxnLst/>
            <a:rect r="r" b="b" t="t" l="l"/>
            <a:pathLst>
              <a:path h="2613660" w="2613660">
                <a:moveTo>
                  <a:pt x="0" y="0"/>
                </a:moveTo>
                <a:lnTo>
                  <a:pt x="2613660" y="0"/>
                </a:lnTo>
                <a:lnTo>
                  <a:pt x="2613660" y="2613660"/>
                </a:lnTo>
                <a:lnTo>
                  <a:pt x="0" y="26136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Physics-informed Features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2156129" y="8872350"/>
            <a:ext cx="6662470" cy="1611106"/>
          </a:xfrm>
          <a:custGeom>
            <a:avLst/>
            <a:gdLst/>
            <a:ahLst/>
            <a:cxnLst/>
            <a:rect r="r" b="b" t="t" l="l"/>
            <a:pathLst>
              <a:path h="1611106" w="6662470">
                <a:moveTo>
                  <a:pt x="6662470" y="0"/>
                </a:moveTo>
                <a:lnTo>
                  <a:pt x="0" y="0"/>
                </a:lnTo>
                <a:lnTo>
                  <a:pt x="0" y="1611107"/>
                </a:lnTo>
                <a:lnTo>
                  <a:pt x="6662470" y="1611107"/>
                </a:lnTo>
                <a:lnTo>
                  <a:pt x="666247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791434" y="-196457"/>
            <a:ext cx="5652695" cy="1366924"/>
          </a:xfrm>
          <a:custGeom>
            <a:avLst/>
            <a:gdLst/>
            <a:ahLst/>
            <a:cxnLst/>
            <a:rect r="r" b="b" t="t" l="l"/>
            <a:pathLst>
              <a:path h="1366924" w="5652695">
                <a:moveTo>
                  <a:pt x="5652695" y="0"/>
                </a:moveTo>
                <a:lnTo>
                  <a:pt x="0" y="0"/>
                </a:lnTo>
                <a:lnTo>
                  <a:pt x="0" y="1366925"/>
                </a:lnTo>
                <a:lnTo>
                  <a:pt x="5652695" y="1366925"/>
                </a:lnTo>
                <a:lnTo>
                  <a:pt x="56526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603146" y="1556417"/>
            <a:ext cx="7087021" cy="7701883"/>
            <a:chOff x="0" y="0"/>
            <a:chExt cx="2585364" cy="28096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85364" cy="2809668"/>
            </a:xfrm>
            <a:custGeom>
              <a:avLst/>
              <a:gdLst/>
              <a:ahLst/>
              <a:cxnLst/>
              <a:rect r="r" b="b" t="t" l="l"/>
              <a:pathLst>
                <a:path h="2809668" w="2585364">
                  <a:moveTo>
                    <a:pt x="0" y="0"/>
                  </a:moveTo>
                  <a:lnTo>
                    <a:pt x="2585364" y="0"/>
                  </a:lnTo>
                  <a:lnTo>
                    <a:pt x="2585364" y="2809668"/>
                  </a:lnTo>
                  <a:lnTo>
                    <a:pt x="0" y="2809668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258352" y="3001723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6" y="0"/>
                </a:lnTo>
                <a:lnTo>
                  <a:pt x="441616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03414">
            <a:off x="11291136" y="3438695"/>
            <a:ext cx="321948" cy="461574"/>
          </a:xfrm>
          <a:custGeom>
            <a:avLst/>
            <a:gdLst/>
            <a:ahLst/>
            <a:cxnLst/>
            <a:rect r="r" b="b" t="t" l="l"/>
            <a:pathLst>
              <a:path h="461574" w="321948">
                <a:moveTo>
                  <a:pt x="0" y="0"/>
                </a:moveTo>
                <a:lnTo>
                  <a:pt x="321948" y="0"/>
                </a:lnTo>
                <a:lnTo>
                  <a:pt x="321948" y="461574"/>
                </a:lnTo>
                <a:lnTo>
                  <a:pt x="0" y="461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69914" y="4531757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6" y="0"/>
                </a:lnTo>
                <a:lnTo>
                  <a:pt x="4609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20579" y="1246668"/>
            <a:ext cx="6479096" cy="135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1"/>
              </a:lnSpc>
            </a:pPr>
            <a:r>
              <a:rPr lang="en-US" b="true" sz="9431" spc="113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Our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7392" y="4331732"/>
            <a:ext cx="8842394" cy="3383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7"/>
              </a:lnSpc>
            </a:pPr>
            <a:r>
              <a:rPr lang="en-US" sz="6291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Nguyễn Văn Hòa</a:t>
            </a:r>
          </a:p>
          <a:p>
            <a:pPr algn="l">
              <a:lnSpc>
                <a:spcPts val="8807"/>
              </a:lnSpc>
            </a:pPr>
            <a:r>
              <a:rPr lang="en-US" sz="6291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Nguyễn Đăng Đạo</a:t>
            </a:r>
          </a:p>
          <a:p>
            <a:pPr algn="l">
              <a:lnSpc>
                <a:spcPts val="8807"/>
              </a:lnSpc>
              <a:spcBef>
                <a:spcPct val="0"/>
              </a:spcBef>
            </a:pPr>
            <a:r>
              <a:rPr lang="en-US" b="true" sz="6291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Lê Minh Đức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49679" y="2548288"/>
            <a:ext cx="1683511" cy="1457002"/>
          </a:xfrm>
          <a:custGeom>
            <a:avLst/>
            <a:gdLst/>
            <a:ahLst/>
            <a:cxnLst/>
            <a:rect r="r" b="b" t="t" l="l"/>
            <a:pathLst>
              <a:path h="1457002" w="1683511">
                <a:moveTo>
                  <a:pt x="0" y="0"/>
                </a:moveTo>
                <a:lnTo>
                  <a:pt x="1683511" y="0"/>
                </a:lnTo>
                <a:lnTo>
                  <a:pt x="1683511" y="1457002"/>
                </a:lnTo>
                <a:lnTo>
                  <a:pt x="0" y="14570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08189" y="2495926"/>
            <a:ext cx="959752" cy="1561726"/>
          </a:xfrm>
          <a:custGeom>
            <a:avLst/>
            <a:gdLst/>
            <a:ahLst/>
            <a:cxnLst/>
            <a:rect r="r" b="b" t="t" l="l"/>
            <a:pathLst>
              <a:path h="1561726" w="959752">
                <a:moveTo>
                  <a:pt x="0" y="0"/>
                </a:moveTo>
                <a:lnTo>
                  <a:pt x="959751" y="0"/>
                </a:lnTo>
                <a:lnTo>
                  <a:pt x="959751" y="1561726"/>
                </a:lnTo>
                <a:lnTo>
                  <a:pt x="0" y="15617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61299" y="3194819"/>
            <a:ext cx="6479096" cy="100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</a:pPr>
            <a:r>
              <a:rPr lang="en-US" sz="6999" spc="83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Nhóm 2: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21499" y="680808"/>
            <a:ext cx="12834327" cy="1556240"/>
            <a:chOff x="0" y="0"/>
            <a:chExt cx="4681997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81998" cy="567720"/>
            </a:xfrm>
            <a:custGeom>
              <a:avLst/>
              <a:gdLst/>
              <a:ahLst/>
              <a:cxnLst/>
              <a:rect r="r" b="b" t="t" l="l"/>
              <a:pathLst>
                <a:path h="567720" w="4681998">
                  <a:moveTo>
                    <a:pt x="0" y="0"/>
                  </a:moveTo>
                  <a:lnTo>
                    <a:pt x="4681998" y="0"/>
                  </a:lnTo>
                  <a:lnTo>
                    <a:pt x="4681998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45157" y="3403598"/>
            <a:ext cx="14675385" cy="66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Với cách xử lý features ở trên thì missing sẽ xuất hiện khi: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Object không có đủ band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Không có đủ điểm để tính thống kê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Chiến lược: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Giữ NaN ở giai đoạn features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Khi train model: chuyển sang numeric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Fill bằng -999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</a:t>
            </a: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Quyết định không bỏ object thiếu band vì sẽ làm mất đi dữ liệu quý giá, fill bằng -999 để mô hình cây tự học cách xử lý missing data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50103" y="4819756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Xử lý missing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60107" y="66835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7651247" y="889159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8635" y="7926448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311509" y="474662"/>
            <a:ext cx="4034371" cy="4367921"/>
          </a:xfrm>
          <a:custGeom>
            <a:avLst/>
            <a:gdLst/>
            <a:ahLst/>
            <a:cxnLst/>
            <a:rect r="r" b="b" t="t" l="l"/>
            <a:pathLst>
              <a:path h="4367921" w="4034371">
                <a:moveTo>
                  <a:pt x="0" y="0"/>
                </a:moveTo>
                <a:lnTo>
                  <a:pt x="4034370" y="0"/>
                </a:lnTo>
                <a:lnTo>
                  <a:pt x="4034370" y="4367921"/>
                </a:lnTo>
                <a:lnTo>
                  <a:pt x="0" y="43679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89180" y="4229273"/>
            <a:ext cx="5401641" cy="5158567"/>
          </a:xfrm>
          <a:custGeom>
            <a:avLst/>
            <a:gdLst/>
            <a:ahLst/>
            <a:cxnLst/>
            <a:rect r="r" b="b" t="t" l="l"/>
            <a:pathLst>
              <a:path h="5158567" w="5401641">
                <a:moveTo>
                  <a:pt x="0" y="0"/>
                </a:moveTo>
                <a:lnTo>
                  <a:pt x="5401641" y="0"/>
                </a:lnTo>
                <a:lnTo>
                  <a:pt x="5401641" y="5158567"/>
                </a:lnTo>
                <a:lnTo>
                  <a:pt x="0" y="51585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91275" y="2615859"/>
            <a:ext cx="8698251" cy="161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79"/>
              </a:lnSpc>
              <a:spcBef>
                <a:spcPct val="0"/>
              </a:spcBef>
            </a:pPr>
            <a:r>
              <a:rPr lang="en-US" b="true" sz="98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817262" y="3402605"/>
            <a:ext cx="14675385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Bài toán: Binary classifi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cation (TDE vs non-TDE)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Đặc điểm dữ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liệu: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ature tabular (sau feature engineering)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Mất cân bằng lớp nghiêm trọng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Chiến lược: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Mô hình cây q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uyết định tăng cường (Boosting)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Cross-validation theo group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Tối ưu F1-score</a:t>
            </a:r>
          </a:p>
          <a:p>
            <a:pPr algn="l">
              <a:lnSpc>
                <a:spcPts val="51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639827" y="2035064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03536" y="4980248"/>
            <a:ext cx="3299460" cy="3299460"/>
          </a:xfrm>
          <a:custGeom>
            <a:avLst/>
            <a:gdLst/>
            <a:ahLst/>
            <a:cxnLst/>
            <a:rect r="r" b="b" t="t" l="l"/>
            <a:pathLst>
              <a:path h="3299460" w="3299460">
                <a:moveTo>
                  <a:pt x="0" y="0"/>
                </a:moveTo>
                <a:lnTo>
                  <a:pt x="3299460" y="0"/>
                </a:lnTo>
                <a:lnTo>
                  <a:pt x="3299460" y="3299460"/>
                </a:lnTo>
                <a:lnTo>
                  <a:pt x="0" y="32994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75491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Định hướng: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309" y="3308350"/>
            <a:ext cx="14675385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Không yêu cầu 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chuẩn hoá f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ature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Xử lý tốt: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không tuyến tính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Outliers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Hiệu q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uả với dữ liệu tabular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Dễ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ensemble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So với các mô hình thuần tuý, các mô hình boosting như LightGBM, CatBoost và XGBoost tỏ ra rất hiệu quả với dữ liệu tabular có nhiều đặc trưng phức tạp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780604" y="1159998"/>
            <a:ext cx="3200748" cy="3186003"/>
          </a:xfrm>
          <a:custGeom>
            <a:avLst/>
            <a:gdLst/>
            <a:ahLst/>
            <a:cxnLst/>
            <a:rect r="r" b="b" t="t" l="l"/>
            <a:pathLst>
              <a:path h="3186003" w="3200748">
                <a:moveTo>
                  <a:pt x="0" y="0"/>
                </a:moveTo>
                <a:lnTo>
                  <a:pt x="3200748" y="0"/>
                </a:lnTo>
                <a:lnTo>
                  <a:pt x="3200748" y="3186003"/>
                </a:lnTo>
                <a:lnTo>
                  <a:pt x="0" y="3186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37224" y="3643332"/>
            <a:ext cx="4036896" cy="3000337"/>
          </a:xfrm>
          <a:custGeom>
            <a:avLst/>
            <a:gdLst/>
            <a:ahLst/>
            <a:cxnLst/>
            <a:rect r="r" b="b" t="t" l="l"/>
            <a:pathLst>
              <a:path h="3000337" w="4036896">
                <a:moveTo>
                  <a:pt x="0" y="0"/>
                </a:moveTo>
                <a:lnTo>
                  <a:pt x="4036896" y="0"/>
                </a:lnTo>
                <a:lnTo>
                  <a:pt x="4036896" y="3000336"/>
                </a:lnTo>
                <a:lnTo>
                  <a:pt x="0" y="30003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Vì sao chọn mô hình cây boosting: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309" y="3308350"/>
            <a:ext cx="10895865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LightGBM: Tốc độ nhanh, hiệu quả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CatBoost: Bổ sung khả năng học các quan hệ phức tạp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XGBoost: Bổ sung thêm góc nhìn khác để bước ensemble hiệu quả hơn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Sử dụng nhiều mô hình boosting khác nhau nhằm tận dụng sự khác biệt trong cách học của từng thuật toán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251104" y="5143500"/>
            <a:ext cx="4036896" cy="3000337"/>
          </a:xfrm>
          <a:custGeom>
            <a:avLst/>
            <a:gdLst/>
            <a:ahLst/>
            <a:cxnLst/>
            <a:rect r="r" b="b" t="t" l="l"/>
            <a:pathLst>
              <a:path h="3000337" w="4036896">
                <a:moveTo>
                  <a:pt x="0" y="0"/>
                </a:moveTo>
                <a:lnTo>
                  <a:pt x="4036896" y="0"/>
                </a:lnTo>
                <a:lnTo>
                  <a:pt x="4036896" y="3000337"/>
                </a:lnTo>
                <a:lnTo>
                  <a:pt x="0" y="3000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Các mô hình được sử dụng: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2861018" y="2485030"/>
            <a:ext cx="2780171" cy="3010028"/>
          </a:xfrm>
          <a:custGeom>
            <a:avLst/>
            <a:gdLst/>
            <a:ahLst/>
            <a:cxnLst/>
            <a:rect r="r" b="b" t="t" l="l"/>
            <a:pathLst>
              <a:path h="3010028" w="2780171">
                <a:moveTo>
                  <a:pt x="0" y="0"/>
                </a:moveTo>
                <a:lnTo>
                  <a:pt x="2780171" y="0"/>
                </a:lnTo>
                <a:lnTo>
                  <a:pt x="2780171" y="3010027"/>
                </a:lnTo>
                <a:lnTo>
                  <a:pt x="0" y="3010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309" y="3308350"/>
            <a:ext cx="10895865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Mô hình trả về xác suất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Không cố định threshold = 0.5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Quét threshold ∈ [0.01, 0.99]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Chọn threshold tối ưu F1 trên OOF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Do dữ liệu mất cân bằng → ngưỡng phân loại 0.5 không tối ưu → tìm ngưỡng phân loại phù hợp nhất để cân bằng giữa precision và recall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930752" y="2156984"/>
            <a:ext cx="3421371" cy="3408930"/>
          </a:xfrm>
          <a:custGeom>
            <a:avLst/>
            <a:gdLst/>
            <a:ahLst/>
            <a:cxnLst/>
            <a:rect r="r" b="b" t="t" l="l"/>
            <a:pathLst>
              <a:path h="3408930" w="3421371">
                <a:moveTo>
                  <a:pt x="0" y="0"/>
                </a:moveTo>
                <a:lnTo>
                  <a:pt x="3421371" y="0"/>
                </a:lnTo>
                <a:lnTo>
                  <a:pt x="3421371" y="3408930"/>
                </a:lnTo>
                <a:lnTo>
                  <a:pt x="0" y="34089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71725" y="5722741"/>
            <a:ext cx="2621073" cy="3028551"/>
          </a:xfrm>
          <a:custGeom>
            <a:avLst/>
            <a:gdLst/>
            <a:ahLst/>
            <a:cxnLst/>
            <a:rect r="r" b="b" t="t" l="l"/>
            <a:pathLst>
              <a:path h="3028551" w="2621073">
                <a:moveTo>
                  <a:pt x="0" y="0"/>
                </a:moveTo>
                <a:lnTo>
                  <a:pt x="2621073" y="0"/>
                </a:lnTo>
                <a:lnTo>
                  <a:pt x="2621073" y="3028551"/>
                </a:lnTo>
                <a:lnTo>
                  <a:pt x="0" y="30285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Threshold Tuning cho F1 score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309" y="3308350"/>
            <a:ext cx="10895865" cy="726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Ensemble xác suất từ: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LightGBM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CatBoost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Lý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 do: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Giảm phương sai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Tận dụng ưu điểm từng mô hình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Mỗi mô hình có xu hướng mắc lỗi khác nhau → Ensemble giúp giảm rủi ro dự đoán sai và cải thiện kết quả</a:t>
            </a:r>
          </a:p>
          <a:p>
            <a:pPr algn="l">
              <a:lnSpc>
                <a:spcPts val="51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309723" y="1840808"/>
            <a:ext cx="3153850" cy="3846159"/>
          </a:xfrm>
          <a:custGeom>
            <a:avLst/>
            <a:gdLst/>
            <a:ahLst/>
            <a:cxnLst/>
            <a:rect r="r" b="b" t="t" l="l"/>
            <a:pathLst>
              <a:path h="3846159" w="3153850">
                <a:moveTo>
                  <a:pt x="0" y="0"/>
                </a:moveTo>
                <a:lnTo>
                  <a:pt x="3153850" y="0"/>
                </a:lnTo>
                <a:lnTo>
                  <a:pt x="3153850" y="3846159"/>
                </a:lnTo>
                <a:lnTo>
                  <a:pt x="0" y="3846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37174" y="5686967"/>
            <a:ext cx="4049474" cy="3164947"/>
          </a:xfrm>
          <a:custGeom>
            <a:avLst/>
            <a:gdLst/>
            <a:ahLst/>
            <a:cxnLst/>
            <a:rect r="r" b="b" t="t" l="l"/>
            <a:pathLst>
              <a:path h="3164947" w="4049474">
                <a:moveTo>
                  <a:pt x="0" y="0"/>
                </a:moveTo>
                <a:lnTo>
                  <a:pt x="4049474" y="0"/>
                </a:lnTo>
                <a:lnTo>
                  <a:pt x="4049474" y="3164948"/>
                </a:lnTo>
                <a:lnTo>
                  <a:pt x="0" y="3164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Ensemble: Kết hợp nhiều mô hình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359144" y="5728449"/>
            <a:ext cx="4036896" cy="3000337"/>
          </a:xfrm>
          <a:custGeom>
            <a:avLst/>
            <a:gdLst/>
            <a:ahLst/>
            <a:cxnLst/>
            <a:rect r="r" b="b" t="t" l="l"/>
            <a:pathLst>
              <a:path h="3000337" w="4036896">
                <a:moveTo>
                  <a:pt x="0" y="0"/>
                </a:moveTo>
                <a:lnTo>
                  <a:pt x="4036896" y="0"/>
                </a:lnTo>
                <a:lnTo>
                  <a:pt x="4036896" y="3000337"/>
                </a:lnTo>
                <a:lnTo>
                  <a:pt x="0" y="30003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28715" y="4061797"/>
            <a:ext cx="8108459" cy="1342802"/>
          </a:xfrm>
          <a:custGeom>
            <a:avLst/>
            <a:gdLst/>
            <a:ahLst/>
            <a:cxnLst/>
            <a:rect r="r" b="b" t="t" l="l"/>
            <a:pathLst>
              <a:path h="1342802" w="8108459">
                <a:moveTo>
                  <a:pt x="0" y="0"/>
                </a:moveTo>
                <a:lnTo>
                  <a:pt x="8108459" y="0"/>
                </a:lnTo>
                <a:lnTo>
                  <a:pt x="8108459" y="1342802"/>
                </a:lnTo>
                <a:lnTo>
                  <a:pt x="0" y="1342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8715" y="6487274"/>
            <a:ext cx="2394045" cy="1138152"/>
          </a:xfrm>
          <a:custGeom>
            <a:avLst/>
            <a:gdLst/>
            <a:ahLst/>
            <a:cxnLst/>
            <a:rect r="r" b="b" t="t" l="l"/>
            <a:pathLst>
              <a:path h="1138152" w="2394045">
                <a:moveTo>
                  <a:pt x="0" y="0"/>
                </a:moveTo>
                <a:lnTo>
                  <a:pt x="2394045" y="0"/>
                </a:lnTo>
                <a:lnTo>
                  <a:pt x="2394045" y="1138152"/>
                </a:lnTo>
                <a:lnTo>
                  <a:pt x="0" y="11381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40152" y="2237048"/>
            <a:ext cx="3421371" cy="3408930"/>
          </a:xfrm>
          <a:custGeom>
            <a:avLst/>
            <a:gdLst/>
            <a:ahLst/>
            <a:cxnLst/>
            <a:rect r="r" b="b" t="t" l="l"/>
            <a:pathLst>
              <a:path h="3408930" w="3421371">
                <a:moveTo>
                  <a:pt x="0" y="0"/>
                </a:moveTo>
                <a:lnTo>
                  <a:pt x="3421371" y="0"/>
                </a:lnTo>
                <a:lnTo>
                  <a:pt x="3421371" y="3408930"/>
                </a:lnTo>
                <a:lnTo>
                  <a:pt x="0" y="34089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1309" y="3308350"/>
            <a:ext cx="1089586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Linear blend: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Tối ưu trọng số Ensemble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8700" y="5642724"/>
            <a:ext cx="1089586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Điều kiện: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031395"/>
            <a:ext cx="10895865" cy="200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Không chọn trọng số bằng cảm tính mà thực hiện grid search trên OOF prediction để tìm bộ tối ưu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9434" y="4742421"/>
            <a:ext cx="5610885" cy="4611128"/>
          </a:xfrm>
          <a:custGeom>
            <a:avLst/>
            <a:gdLst/>
            <a:ahLst/>
            <a:cxnLst/>
            <a:rect r="r" b="b" t="t" l="l"/>
            <a:pathLst>
              <a:path h="4611128" w="5610885">
                <a:moveTo>
                  <a:pt x="0" y="0"/>
                </a:moveTo>
                <a:lnTo>
                  <a:pt x="5610885" y="0"/>
                </a:lnTo>
                <a:lnTo>
                  <a:pt x="5610885" y="4611127"/>
                </a:lnTo>
                <a:lnTo>
                  <a:pt x="0" y="4611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9526" y="826641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6595" y="7328008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01135" y="7440235"/>
            <a:ext cx="3945634" cy="2318060"/>
          </a:xfrm>
          <a:custGeom>
            <a:avLst/>
            <a:gdLst/>
            <a:ahLst/>
            <a:cxnLst/>
            <a:rect r="r" b="b" t="t" l="l"/>
            <a:pathLst>
              <a:path h="2318060" w="3945634">
                <a:moveTo>
                  <a:pt x="0" y="0"/>
                </a:moveTo>
                <a:lnTo>
                  <a:pt x="3945634" y="0"/>
                </a:lnTo>
                <a:lnTo>
                  <a:pt x="3945634" y="2318060"/>
                </a:lnTo>
                <a:lnTo>
                  <a:pt x="0" y="231806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85639" y="2011270"/>
            <a:ext cx="8353949" cy="33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10666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</a:t>
            </a:r>
          </a:p>
          <a:p>
            <a:pPr algn="l" marL="0" indent="0" lvl="0">
              <a:lnSpc>
                <a:spcPts val="127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309" y="3308350"/>
            <a:ext cx="10895865" cy="397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Đánh giá dựa trên: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Out-of-Fol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 (OOF) prediction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Cross-validation theo group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Metric chính: F1-score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Threshold được tối ưu trên OOF</a:t>
            </a:r>
          </a:p>
          <a:p>
            <a:pPr algn="l">
              <a:lnSpc>
                <a:spcPts val="519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837174" y="5569254"/>
            <a:ext cx="2880360" cy="4114800"/>
          </a:xfrm>
          <a:custGeom>
            <a:avLst/>
            <a:gdLst/>
            <a:ahLst/>
            <a:cxnLst/>
            <a:rect r="r" b="b" t="t" l="l"/>
            <a:pathLst>
              <a:path h="4114800" w="288036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33536" y="1714500"/>
            <a:ext cx="3725764" cy="4114800"/>
          </a:xfrm>
          <a:custGeom>
            <a:avLst/>
            <a:gdLst/>
            <a:ahLst/>
            <a:cxnLst/>
            <a:rect r="r" b="b" t="t" l="l"/>
            <a:pathLst>
              <a:path h="4114800" w="3725764">
                <a:moveTo>
                  <a:pt x="0" y="0"/>
                </a:moveTo>
                <a:lnTo>
                  <a:pt x="3725764" y="0"/>
                </a:lnTo>
                <a:lnTo>
                  <a:pt x="37257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08257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Cách đánh giá: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8358">
            <a:off x="-1432939" y="-269558"/>
            <a:ext cx="5304464" cy="1668495"/>
          </a:xfrm>
          <a:custGeom>
            <a:avLst/>
            <a:gdLst/>
            <a:ahLst/>
            <a:cxnLst/>
            <a:rect r="r" b="b" t="t" l="l"/>
            <a:pathLst>
              <a:path h="1668495" w="5304464">
                <a:moveTo>
                  <a:pt x="0" y="0"/>
                </a:moveTo>
                <a:lnTo>
                  <a:pt x="5304465" y="0"/>
                </a:lnTo>
                <a:lnTo>
                  <a:pt x="5304465" y="1668495"/>
                </a:lnTo>
                <a:lnTo>
                  <a:pt x="0" y="166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-541453" y="6273617"/>
            <a:ext cx="6745738" cy="0"/>
          </a:xfrm>
          <a:prstGeom prst="line">
            <a:avLst/>
          </a:prstGeom>
          <a:ln cap="flat" w="19050">
            <a:solidFill>
              <a:srgbClr val="CCCCC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3821430" y="6055702"/>
            <a:ext cx="4791997" cy="4775719"/>
            <a:chOff x="0" y="0"/>
            <a:chExt cx="6389330" cy="63676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38421"/>
              <a:ext cx="6389330" cy="6029204"/>
            </a:xfrm>
            <a:custGeom>
              <a:avLst/>
              <a:gdLst/>
              <a:ahLst/>
              <a:cxnLst/>
              <a:rect r="r" b="b" t="t" l="l"/>
              <a:pathLst>
                <a:path h="6029204" w="6389330">
                  <a:moveTo>
                    <a:pt x="0" y="0"/>
                  </a:moveTo>
                  <a:lnTo>
                    <a:pt x="6389330" y="0"/>
                  </a:lnTo>
                  <a:lnTo>
                    <a:pt x="6389330" y="6029204"/>
                  </a:lnTo>
                  <a:lnTo>
                    <a:pt x="0" y="60292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203414">
              <a:off x="1228888" y="24588"/>
              <a:ext cx="868401" cy="1245020"/>
            </a:xfrm>
            <a:custGeom>
              <a:avLst/>
              <a:gdLst/>
              <a:ahLst/>
              <a:cxnLst/>
              <a:rect r="r" b="b" t="t" l="l"/>
              <a:pathLst>
                <a:path h="1245020" w="868401">
                  <a:moveTo>
                    <a:pt x="0" y="0"/>
                  </a:moveTo>
                  <a:lnTo>
                    <a:pt x="868401" y="0"/>
                  </a:lnTo>
                  <a:lnTo>
                    <a:pt x="868401" y="1245019"/>
                  </a:lnTo>
                  <a:lnTo>
                    <a:pt x="0" y="124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625068" y="817137"/>
            <a:ext cx="11037864" cy="1491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7"/>
              </a:lnSpc>
              <a:spcBef>
                <a:spcPct val="0"/>
              </a:spcBef>
            </a:pPr>
            <a:r>
              <a:rPr lang="en-US" b="true" sz="9164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Nội dung trình bày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3219" y="3124261"/>
            <a:ext cx="12258438" cy="4475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58588" indent="-579294" lvl="1">
              <a:lnSpc>
                <a:spcPts val="6976"/>
              </a:lnSpc>
              <a:buAutoNum type="arabicPeriod" startAt="1"/>
            </a:pPr>
            <a:r>
              <a:rPr lang="en-US" b="true" sz="53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Giới thiệu bài toán</a:t>
            </a:r>
          </a:p>
          <a:p>
            <a:pPr algn="l" marL="1158588" indent="-579294" lvl="1">
              <a:lnSpc>
                <a:spcPts val="6976"/>
              </a:lnSpc>
              <a:spcBef>
                <a:spcPct val="0"/>
              </a:spcBef>
              <a:buAutoNum type="arabicPeriod" startAt="1"/>
            </a:pPr>
            <a:r>
              <a:rPr lang="en-US" b="true" sz="53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Exploratory Data Analysis</a:t>
            </a:r>
          </a:p>
          <a:p>
            <a:pPr algn="l" marL="1158588" indent="-579294" lvl="1">
              <a:lnSpc>
                <a:spcPts val="6976"/>
              </a:lnSpc>
              <a:spcBef>
                <a:spcPct val="0"/>
              </a:spcBef>
              <a:buAutoNum type="arabicPeriod" startAt="1"/>
            </a:pPr>
            <a:r>
              <a:rPr lang="en-US" b="true" sz="53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Feature Engineering</a:t>
            </a:r>
          </a:p>
          <a:p>
            <a:pPr algn="l" marL="1158588" indent="-579294" lvl="1">
              <a:lnSpc>
                <a:spcPts val="6976"/>
              </a:lnSpc>
              <a:spcBef>
                <a:spcPct val="0"/>
              </a:spcBef>
              <a:buAutoNum type="arabicPeriod" startAt="1"/>
            </a:pPr>
            <a:r>
              <a:rPr lang="en-US" b="true" sz="53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Modeling</a:t>
            </a:r>
          </a:p>
          <a:p>
            <a:pPr algn="l" marL="1158588" indent="-579294" lvl="1">
              <a:lnSpc>
                <a:spcPts val="6976"/>
              </a:lnSpc>
              <a:spcBef>
                <a:spcPct val="0"/>
              </a:spcBef>
              <a:buAutoNum type="arabicPeriod" startAt="1"/>
            </a:pPr>
            <a:r>
              <a:rPr lang="en-US" b="true" sz="53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420666"/>
            <a:ext cx="10895865" cy="46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LightGBM: 0.5806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CatBoost: 0.5490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XGBoost: 0.5637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Mỗi mô hình đơn lẻ có kết quả khá ổn, tuy nhiên mỗi mô hình vẫn có những điểm mạnh và hạn chế riêng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940152" y="4747260"/>
            <a:ext cx="3082359" cy="4114800"/>
          </a:xfrm>
          <a:custGeom>
            <a:avLst/>
            <a:gdLst/>
            <a:ahLst/>
            <a:cxnLst/>
            <a:rect r="r" b="b" t="t" l="l"/>
            <a:pathLst>
              <a:path h="4114800" w="3082359">
                <a:moveTo>
                  <a:pt x="0" y="0"/>
                </a:moveTo>
                <a:lnTo>
                  <a:pt x="3082360" y="0"/>
                </a:lnTo>
                <a:lnTo>
                  <a:pt x="3082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93150" y="1028700"/>
            <a:ext cx="3153850" cy="3846159"/>
          </a:xfrm>
          <a:custGeom>
            <a:avLst/>
            <a:gdLst/>
            <a:ahLst/>
            <a:cxnLst/>
            <a:rect r="r" b="b" t="t" l="l"/>
            <a:pathLst>
              <a:path h="3846159" w="3153850">
                <a:moveTo>
                  <a:pt x="0" y="0"/>
                </a:moveTo>
                <a:lnTo>
                  <a:pt x="3153850" y="0"/>
                </a:lnTo>
                <a:lnTo>
                  <a:pt x="3153850" y="3846159"/>
                </a:lnTo>
                <a:lnTo>
                  <a:pt x="0" y="3846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4085518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 sau finetuned của từng mô hình(F1):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420666"/>
            <a:ext cx="11215905" cy="5292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LightGBM + XGBoost:  0.5852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LightGBM + CatBoost: 0.5758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CatBoost + XGBoost: 0.5978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CatBoost + XGBoost + LightGBM: 0.6014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Ensemble tận dụng sự khác biệt trong cách học của từng mô hình → mang lại kết quả tốt hơn hẳn so với các mô hình đơn lẻ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161409" y="5767109"/>
            <a:ext cx="3380432" cy="2759662"/>
          </a:xfrm>
          <a:custGeom>
            <a:avLst/>
            <a:gdLst/>
            <a:ahLst/>
            <a:cxnLst/>
            <a:rect r="r" b="b" t="t" l="l"/>
            <a:pathLst>
              <a:path h="2759662" w="3380432">
                <a:moveTo>
                  <a:pt x="0" y="0"/>
                </a:moveTo>
                <a:lnTo>
                  <a:pt x="3380433" y="0"/>
                </a:lnTo>
                <a:lnTo>
                  <a:pt x="3380433" y="2759662"/>
                </a:lnTo>
                <a:lnTo>
                  <a:pt x="0" y="27596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44365" y="2576819"/>
            <a:ext cx="3794953" cy="2966021"/>
          </a:xfrm>
          <a:custGeom>
            <a:avLst/>
            <a:gdLst/>
            <a:ahLst/>
            <a:cxnLst/>
            <a:rect r="r" b="b" t="t" l="l"/>
            <a:pathLst>
              <a:path h="2966021" w="3794953">
                <a:moveTo>
                  <a:pt x="0" y="0"/>
                </a:moveTo>
                <a:lnTo>
                  <a:pt x="3794953" y="0"/>
                </a:lnTo>
                <a:lnTo>
                  <a:pt x="3794953" y="2966021"/>
                </a:lnTo>
                <a:lnTo>
                  <a:pt x="0" y="2966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17262" y="2370730"/>
            <a:ext cx="1543841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 sau khi ensemble các mô hình (F1):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quả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951182"/>
            <a:ext cx="11215905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b="true" sz="45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Bài toán phát hiện TDE từ lightcurve đa băng tần: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Là bài toán khó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Dữ liệu cực kỳ 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mất cân bằng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Dữ liệu </a:t>
            </a: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giàu nhiễu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29976" y="2237048"/>
            <a:ext cx="4003763" cy="3159333"/>
          </a:xfrm>
          <a:custGeom>
            <a:avLst/>
            <a:gdLst/>
            <a:ahLst/>
            <a:cxnLst/>
            <a:rect r="r" b="b" t="t" l="l"/>
            <a:pathLst>
              <a:path h="3159333" w="4003763">
                <a:moveTo>
                  <a:pt x="0" y="0"/>
                </a:moveTo>
                <a:lnTo>
                  <a:pt x="4003762" y="0"/>
                </a:lnTo>
                <a:lnTo>
                  <a:pt x="4003762" y="3159333"/>
                </a:lnTo>
                <a:lnTo>
                  <a:pt x="0" y="3159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74235" y="5893010"/>
            <a:ext cx="3743930" cy="2981530"/>
          </a:xfrm>
          <a:custGeom>
            <a:avLst/>
            <a:gdLst/>
            <a:ahLst/>
            <a:cxnLst/>
            <a:rect r="r" b="b" t="t" l="l"/>
            <a:pathLst>
              <a:path h="2981530" w="3743930">
                <a:moveTo>
                  <a:pt x="0" y="0"/>
                </a:moveTo>
                <a:lnTo>
                  <a:pt x="3743931" y="0"/>
                </a:lnTo>
                <a:lnTo>
                  <a:pt x="3743931" y="2981530"/>
                </a:lnTo>
                <a:lnTo>
                  <a:pt x="0" y="2981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luận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321366" y="8761082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3" y="0"/>
                </a:lnTo>
                <a:lnTo>
                  <a:pt x="5868613" y="1845945"/>
                </a:lnTo>
                <a:lnTo>
                  <a:pt x="0" y="18459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245699" y="680808"/>
            <a:ext cx="6387807" cy="1556240"/>
            <a:chOff x="0" y="0"/>
            <a:chExt cx="2330289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30289" cy="567720"/>
            </a:xfrm>
            <a:custGeom>
              <a:avLst/>
              <a:gdLst/>
              <a:ahLst/>
              <a:cxnLst/>
              <a:rect r="r" b="b" t="t" l="l"/>
              <a:pathLst>
                <a:path h="567720" w="2330289">
                  <a:moveTo>
                    <a:pt x="0" y="0"/>
                  </a:moveTo>
                  <a:lnTo>
                    <a:pt x="2330289" y="0"/>
                  </a:lnTo>
                  <a:lnTo>
                    <a:pt x="2330289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951182"/>
            <a:ext cx="15455224" cy="603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5850"/>
              </a:lnSpc>
              <a:buFont typeface="Arial"/>
              <a:buChar char="•"/>
            </a:pPr>
            <a:r>
              <a:rPr lang="en-US" b="true" sz="45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Nhóm tiếp cận bài toán theo quy trình rất chặt chẽ: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tích dữ liệu (EDA) để hiểu bản chất 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Thiết kế feature engineering dựa trên EDA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Xây dựng và đánh giá mô hình với Group Cross-Validation, tối ưu F1-score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Sử dụng và finetune các mô hình boosting (LightGBM, CatBoost, XGBoost) </a:t>
            </a:r>
          </a:p>
          <a:p>
            <a:pPr algn="l" marL="1727199" indent="-575733" lvl="2">
              <a:lnSpc>
                <a:spcPts val="5199"/>
              </a:lnSpc>
              <a:buFont typeface="Arial"/>
              <a:buChar char="⚬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hợp ensemble cho kết quả ổn định và vượt trội so với mô hình đơn lẻ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69187" y="680609"/>
            <a:ext cx="70709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Kết luận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0929" y="2440053"/>
            <a:ext cx="1762840" cy="5756212"/>
          </a:xfrm>
          <a:custGeom>
            <a:avLst/>
            <a:gdLst/>
            <a:ahLst/>
            <a:cxnLst/>
            <a:rect r="r" b="b" t="t" l="l"/>
            <a:pathLst>
              <a:path h="5756212" w="1762840">
                <a:moveTo>
                  <a:pt x="0" y="0"/>
                </a:moveTo>
                <a:lnTo>
                  <a:pt x="1762840" y="0"/>
                </a:lnTo>
                <a:lnTo>
                  <a:pt x="1762840" y="5756212"/>
                </a:lnTo>
                <a:lnTo>
                  <a:pt x="0" y="57562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-144762">
            <a:off x="6438667" y="3034955"/>
            <a:ext cx="9896227" cy="335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9"/>
              </a:lnSpc>
              <a:spcBef>
                <a:spcPct val="0"/>
              </a:spcBef>
            </a:pPr>
            <a:r>
              <a:rPr lang="en-US" b="true" sz="10666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 for your listening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763700" y="6673743"/>
            <a:ext cx="1637441" cy="1643417"/>
          </a:xfrm>
          <a:custGeom>
            <a:avLst/>
            <a:gdLst/>
            <a:ahLst/>
            <a:cxnLst/>
            <a:rect r="r" b="b" t="t" l="l"/>
            <a:pathLst>
              <a:path h="1643417" w="1637441">
                <a:moveTo>
                  <a:pt x="0" y="0"/>
                </a:moveTo>
                <a:lnTo>
                  <a:pt x="1637441" y="0"/>
                </a:lnTo>
                <a:lnTo>
                  <a:pt x="1637441" y="1643418"/>
                </a:lnTo>
                <a:lnTo>
                  <a:pt x="0" y="16434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92680" y="680808"/>
            <a:ext cx="10785190" cy="1556240"/>
            <a:chOff x="0" y="0"/>
            <a:chExt cx="3934467" cy="567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34466" cy="567720"/>
            </a:xfrm>
            <a:custGeom>
              <a:avLst/>
              <a:gdLst/>
              <a:ahLst/>
              <a:cxnLst/>
              <a:rect r="r" b="b" t="t" l="l"/>
              <a:pathLst>
                <a:path h="567720" w="3934466">
                  <a:moveTo>
                    <a:pt x="0" y="0"/>
                  </a:moveTo>
                  <a:lnTo>
                    <a:pt x="3934466" y="0"/>
                  </a:lnTo>
                  <a:lnTo>
                    <a:pt x="3934466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9663" y="2471203"/>
            <a:ext cx="4874923" cy="3027584"/>
          </a:xfrm>
          <a:custGeom>
            <a:avLst/>
            <a:gdLst/>
            <a:ahLst/>
            <a:cxnLst/>
            <a:rect r="r" b="b" t="t" l="l"/>
            <a:pathLst>
              <a:path h="3027584" w="4874923">
                <a:moveTo>
                  <a:pt x="0" y="0"/>
                </a:moveTo>
                <a:lnTo>
                  <a:pt x="4874923" y="0"/>
                </a:lnTo>
                <a:lnTo>
                  <a:pt x="4874923" y="3027584"/>
                </a:lnTo>
                <a:lnTo>
                  <a:pt x="0" y="30275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9663" y="5777281"/>
            <a:ext cx="4874923" cy="2742144"/>
          </a:xfrm>
          <a:custGeom>
            <a:avLst/>
            <a:gdLst/>
            <a:ahLst/>
            <a:cxnLst/>
            <a:rect r="r" b="b" t="t" l="l"/>
            <a:pathLst>
              <a:path h="2742144" w="4874923">
                <a:moveTo>
                  <a:pt x="0" y="0"/>
                </a:moveTo>
                <a:lnTo>
                  <a:pt x="4874923" y="0"/>
                </a:lnTo>
                <a:lnTo>
                  <a:pt x="4874923" y="2742144"/>
                </a:lnTo>
                <a:lnTo>
                  <a:pt x="0" y="27421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Giới thiệu bài toán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676" y="3079750"/>
            <a:ext cx="9923963" cy="404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Bài toán: Phát hiện Tidal Disruption Events (TDE) từ dữ liệu lightcurve: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TDE là sự kiện hiếm khi một ngôi sao bị xé toạc bởi hố đen siêu nặng.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Trong các khảo sát lớn như LSST, việc phát hiện TDE cần được tự động hóa từ dữ liệu đa băng tần.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892680" y="680808"/>
            <a:ext cx="10785190" cy="1556240"/>
            <a:chOff x="0" y="0"/>
            <a:chExt cx="3934467" cy="5677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34466" cy="567720"/>
            </a:xfrm>
            <a:custGeom>
              <a:avLst/>
              <a:gdLst/>
              <a:ahLst/>
              <a:cxnLst/>
              <a:rect r="r" b="b" t="t" l="l"/>
              <a:pathLst>
                <a:path h="567720" w="3934466">
                  <a:moveTo>
                    <a:pt x="0" y="0"/>
                  </a:moveTo>
                  <a:lnTo>
                    <a:pt x="3934466" y="0"/>
                  </a:lnTo>
                  <a:lnTo>
                    <a:pt x="3934466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89663" y="8797919"/>
            <a:ext cx="7147788" cy="1728465"/>
          </a:xfrm>
          <a:custGeom>
            <a:avLst/>
            <a:gdLst/>
            <a:ahLst/>
            <a:cxnLst/>
            <a:rect r="r" b="b" t="t" l="l"/>
            <a:pathLst>
              <a:path h="1728465" w="7147788">
                <a:moveTo>
                  <a:pt x="0" y="0"/>
                </a:moveTo>
                <a:lnTo>
                  <a:pt x="7147788" y="0"/>
                </a:lnTo>
                <a:lnTo>
                  <a:pt x="7147788" y="1728465"/>
                </a:lnTo>
                <a:lnTo>
                  <a:pt x="0" y="1728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2764" y="89422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9"/>
                </a:lnTo>
                <a:lnTo>
                  <a:pt x="0" y="82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8882" y="-411324"/>
            <a:ext cx="573798" cy="822649"/>
          </a:xfrm>
          <a:custGeom>
            <a:avLst/>
            <a:gdLst/>
            <a:ahLst/>
            <a:cxnLst/>
            <a:rect r="r" b="b" t="t" l="l"/>
            <a:pathLst>
              <a:path h="822649" w="573798">
                <a:moveTo>
                  <a:pt x="0" y="0"/>
                </a:moveTo>
                <a:lnTo>
                  <a:pt x="573798" y="0"/>
                </a:lnTo>
                <a:lnTo>
                  <a:pt x="573798" y="822648"/>
                </a:lnTo>
                <a:lnTo>
                  <a:pt x="0" y="822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08297" y="158885"/>
            <a:ext cx="3927179" cy="1392364"/>
          </a:xfrm>
          <a:custGeom>
            <a:avLst/>
            <a:gdLst/>
            <a:ahLst/>
            <a:cxnLst/>
            <a:rect r="r" b="b" t="t" l="l"/>
            <a:pathLst>
              <a:path h="1392364" w="3927179">
                <a:moveTo>
                  <a:pt x="0" y="0"/>
                </a:moveTo>
                <a:lnTo>
                  <a:pt x="3927179" y="0"/>
                </a:lnTo>
                <a:lnTo>
                  <a:pt x="3927179" y="1392363"/>
                </a:lnTo>
                <a:lnTo>
                  <a:pt x="0" y="13923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89663" y="2559925"/>
            <a:ext cx="4692650" cy="2798256"/>
          </a:xfrm>
          <a:custGeom>
            <a:avLst/>
            <a:gdLst/>
            <a:ahLst/>
            <a:cxnLst/>
            <a:rect r="r" b="b" t="t" l="l"/>
            <a:pathLst>
              <a:path h="2798256" w="4692650">
                <a:moveTo>
                  <a:pt x="0" y="0"/>
                </a:moveTo>
                <a:lnTo>
                  <a:pt x="4692650" y="0"/>
                </a:lnTo>
                <a:lnTo>
                  <a:pt x="4692650" y="2798256"/>
                </a:lnTo>
                <a:lnTo>
                  <a:pt x="0" y="2798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6009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89663" y="5634406"/>
            <a:ext cx="4692650" cy="3484293"/>
          </a:xfrm>
          <a:custGeom>
            <a:avLst/>
            <a:gdLst/>
            <a:ahLst/>
            <a:cxnLst/>
            <a:rect r="r" b="b" t="t" l="l"/>
            <a:pathLst>
              <a:path h="3484293" w="4692650">
                <a:moveTo>
                  <a:pt x="0" y="0"/>
                </a:moveTo>
                <a:lnTo>
                  <a:pt x="4692650" y="0"/>
                </a:lnTo>
                <a:lnTo>
                  <a:pt x="4692650" y="3484293"/>
                </a:lnTo>
                <a:lnTo>
                  <a:pt x="0" y="34842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Giới thiệu bài toán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676" y="3079750"/>
            <a:ext cx="9923963" cy="575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Đặc điểm, thách thức bài toán, metric chính: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Dữ liệu time-series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Nhiễu đo lớn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Dữ liệu đa băng tần, không đồng đều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Mất cân bằng lớp nghiêm trọng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Metric: F1-score</a:t>
            </a:r>
          </a:p>
          <a:p>
            <a:pPr algn="l" marL="755647" indent="-377824" lvl="1">
              <a:lnSpc>
                <a:spcPts val="4549"/>
              </a:lnSpc>
              <a:buFont typeface="Arial"/>
              <a:buChar char="•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Định hướng:</a:t>
            </a:r>
          </a:p>
          <a:p>
            <a:pPr algn="l" marL="1511295" indent="-503765" lvl="2">
              <a:lnSpc>
                <a:spcPts val="4549"/>
              </a:lnSpc>
              <a:buFont typeface="Arial"/>
              <a:buChar char="⚬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tích EDA → Thiết kế features</a:t>
            </a:r>
          </a:p>
          <a:p>
            <a:pPr algn="l" marL="1511295" indent="-503765" lvl="2">
              <a:lnSpc>
                <a:spcPts val="4549"/>
              </a:lnSpc>
              <a:buFont typeface="Arial"/>
              <a:buChar char="⚬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Dùng mô hình tree-based</a:t>
            </a:r>
          </a:p>
          <a:p>
            <a:pPr algn="l" marL="1511295" indent="-503765" lvl="2">
              <a:lnSpc>
                <a:spcPts val="4549"/>
              </a:lnSpc>
              <a:buFont typeface="Arial"/>
              <a:buChar char="⚬"/>
            </a:pPr>
            <a:r>
              <a:rPr lang="en-US" b="true" sz="34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Ensemble để tăng độ ổn định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01511" y="-207276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8" y="0"/>
                </a:lnTo>
                <a:lnTo>
                  <a:pt x="4876558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8469322" y="9150674"/>
            <a:ext cx="4876557" cy="1728961"/>
          </a:xfrm>
          <a:custGeom>
            <a:avLst/>
            <a:gdLst/>
            <a:ahLst/>
            <a:cxnLst/>
            <a:rect r="r" b="b" t="t" l="l"/>
            <a:pathLst>
              <a:path h="1728961" w="4876557">
                <a:moveTo>
                  <a:pt x="0" y="0"/>
                </a:moveTo>
                <a:lnTo>
                  <a:pt x="4876557" y="0"/>
                </a:lnTo>
                <a:lnTo>
                  <a:pt x="4876557" y="1728961"/>
                </a:lnTo>
                <a:lnTo>
                  <a:pt x="0" y="1728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5787" y="291782"/>
            <a:ext cx="441616" cy="633141"/>
          </a:xfrm>
          <a:custGeom>
            <a:avLst/>
            <a:gdLst/>
            <a:ahLst/>
            <a:cxnLst/>
            <a:rect r="r" b="b" t="t" l="l"/>
            <a:pathLst>
              <a:path h="633141" w="441616">
                <a:moveTo>
                  <a:pt x="0" y="0"/>
                </a:moveTo>
                <a:lnTo>
                  <a:pt x="441615" y="0"/>
                </a:lnTo>
                <a:lnTo>
                  <a:pt x="441615" y="633141"/>
                </a:lnTo>
                <a:lnTo>
                  <a:pt x="0" y="6331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19434" y="4742421"/>
            <a:ext cx="5610885" cy="4611128"/>
          </a:xfrm>
          <a:custGeom>
            <a:avLst/>
            <a:gdLst/>
            <a:ahLst/>
            <a:cxnLst/>
            <a:rect r="r" b="b" t="t" l="l"/>
            <a:pathLst>
              <a:path h="4611128" w="5610885">
                <a:moveTo>
                  <a:pt x="0" y="0"/>
                </a:moveTo>
                <a:lnTo>
                  <a:pt x="5610885" y="0"/>
                </a:lnTo>
                <a:lnTo>
                  <a:pt x="5610885" y="4611127"/>
                </a:lnTo>
                <a:lnTo>
                  <a:pt x="0" y="4611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89526" y="826641"/>
            <a:ext cx="4535351" cy="4114800"/>
          </a:xfrm>
          <a:custGeom>
            <a:avLst/>
            <a:gdLst/>
            <a:ahLst/>
            <a:cxnLst/>
            <a:rect r="r" b="b" t="t" l="l"/>
            <a:pathLst>
              <a:path h="4114800" w="4535351">
                <a:moveTo>
                  <a:pt x="0" y="0"/>
                </a:moveTo>
                <a:lnTo>
                  <a:pt x="4535350" y="0"/>
                </a:lnTo>
                <a:lnTo>
                  <a:pt x="4535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16595" y="7328008"/>
            <a:ext cx="1940879" cy="1930292"/>
          </a:xfrm>
          <a:custGeom>
            <a:avLst/>
            <a:gdLst/>
            <a:ahLst/>
            <a:cxnLst/>
            <a:rect r="r" b="b" t="t" l="l"/>
            <a:pathLst>
              <a:path h="1930292" w="1940879">
                <a:moveTo>
                  <a:pt x="0" y="0"/>
                </a:moveTo>
                <a:lnTo>
                  <a:pt x="1940879" y="0"/>
                </a:lnTo>
                <a:lnTo>
                  <a:pt x="1940879" y="1930292"/>
                </a:lnTo>
                <a:lnTo>
                  <a:pt x="0" y="19302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23635" y="2483710"/>
            <a:ext cx="8698251" cy="3122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79"/>
              </a:lnSpc>
              <a:spcBef>
                <a:spcPct val="0"/>
              </a:spcBef>
            </a:pPr>
            <a:r>
              <a:rPr lang="en-US" b="true" sz="98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403598"/>
            <a:ext cx="10901930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Số lượng non-TDE &gt;&gt; TDE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Tỷ lệ TDE ~ 4.86%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Dataset rất mất cân bằng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Lựa chọn F1 score</a:t>
            </a: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Áp dụng scale_pos_weight và threshold tuning khi huấn luyện mô hình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693985" y="2599464"/>
            <a:ext cx="6401640" cy="5581917"/>
          </a:xfrm>
          <a:custGeom>
            <a:avLst/>
            <a:gdLst/>
            <a:ahLst/>
            <a:cxnLst/>
            <a:rect r="r" b="b" t="t" l="l"/>
            <a:pathLst>
              <a:path h="5581917" w="6401640">
                <a:moveTo>
                  <a:pt x="0" y="0"/>
                </a:moveTo>
                <a:lnTo>
                  <a:pt x="6401640" y="0"/>
                </a:lnTo>
                <a:lnTo>
                  <a:pt x="6401640" y="5581918"/>
                </a:lnTo>
                <a:lnTo>
                  <a:pt x="0" y="5581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bố nhãn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5157" y="3403598"/>
            <a:ext cx="8610422" cy="594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Số điểm quan sát trên mỗi object không đồng đều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Có object rất ít điểm, có object rất nhiều điểm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Không thể dùng trực tiếp raw time-series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654200" y="2617563"/>
            <a:ext cx="6374620" cy="6454303"/>
          </a:xfrm>
          <a:custGeom>
            <a:avLst/>
            <a:gdLst/>
            <a:ahLst/>
            <a:cxnLst/>
            <a:rect r="r" b="b" t="t" l="l"/>
            <a:pathLst>
              <a:path h="6454303" w="6374620">
                <a:moveTo>
                  <a:pt x="0" y="0"/>
                </a:moveTo>
                <a:lnTo>
                  <a:pt x="6374620" y="0"/>
                </a:lnTo>
                <a:lnTo>
                  <a:pt x="6374620" y="6454303"/>
                </a:lnTo>
                <a:lnTo>
                  <a:pt x="0" y="645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Số điểm quan sát trên mỗi object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4354" r="-1468" b="-560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55579" y="7995212"/>
            <a:ext cx="121908" cy="12190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-1276562" y="-156776"/>
            <a:ext cx="6732164" cy="1627960"/>
          </a:xfrm>
          <a:custGeom>
            <a:avLst/>
            <a:gdLst/>
            <a:ahLst/>
            <a:cxnLst/>
            <a:rect r="r" b="b" t="t" l="l"/>
            <a:pathLst>
              <a:path h="1627960" w="6732164">
                <a:moveTo>
                  <a:pt x="0" y="0"/>
                </a:moveTo>
                <a:lnTo>
                  <a:pt x="6732164" y="0"/>
                </a:lnTo>
                <a:lnTo>
                  <a:pt x="6732164" y="1627960"/>
                </a:lnTo>
                <a:lnTo>
                  <a:pt x="0" y="162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8358">
            <a:off x="13186236" y="8430575"/>
            <a:ext cx="5868613" cy="1845945"/>
          </a:xfrm>
          <a:custGeom>
            <a:avLst/>
            <a:gdLst/>
            <a:ahLst/>
            <a:cxnLst/>
            <a:rect r="r" b="b" t="t" l="l"/>
            <a:pathLst>
              <a:path h="1845945" w="5868613">
                <a:moveTo>
                  <a:pt x="0" y="0"/>
                </a:moveTo>
                <a:lnTo>
                  <a:pt x="5868612" y="0"/>
                </a:lnTo>
                <a:lnTo>
                  <a:pt x="5868612" y="1845946"/>
                </a:lnTo>
                <a:lnTo>
                  <a:pt x="0" y="1845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994367" y="680808"/>
            <a:ext cx="8691985" cy="1556240"/>
            <a:chOff x="0" y="0"/>
            <a:chExt cx="3170860" cy="5677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0860" cy="567720"/>
            </a:xfrm>
            <a:custGeom>
              <a:avLst/>
              <a:gdLst/>
              <a:ahLst/>
              <a:cxnLst/>
              <a:rect r="r" b="b" t="t" l="l"/>
              <a:pathLst>
                <a:path h="567720" w="3170860">
                  <a:moveTo>
                    <a:pt x="0" y="0"/>
                  </a:moveTo>
                  <a:lnTo>
                    <a:pt x="3170860" y="0"/>
                  </a:lnTo>
                  <a:lnTo>
                    <a:pt x="3170860" y="567720"/>
                  </a:lnTo>
                  <a:lnTo>
                    <a:pt x="0" y="56772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032044" y="3055822"/>
            <a:ext cx="6054656" cy="6297726"/>
          </a:xfrm>
          <a:custGeom>
            <a:avLst/>
            <a:gdLst/>
            <a:ahLst/>
            <a:cxnLst/>
            <a:rect r="r" b="b" t="t" l="l"/>
            <a:pathLst>
              <a:path h="6297726" w="6054656">
                <a:moveTo>
                  <a:pt x="0" y="0"/>
                </a:moveTo>
                <a:lnTo>
                  <a:pt x="6054656" y="0"/>
                </a:lnTo>
                <a:lnTo>
                  <a:pt x="6054656" y="6297726"/>
                </a:lnTo>
                <a:lnTo>
                  <a:pt x="0" y="6297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5157" y="3403598"/>
            <a:ext cx="8610422" cy="6607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Nhận xét: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Thời gian quan sát kéo dài nhiều năm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Phân bố time span khá rộng</a:t>
            </a:r>
          </a:p>
          <a:p>
            <a:pPr algn="l" marL="863599" indent="-431800" lvl="1">
              <a:lnSpc>
                <a:spcPts val="5199"/>
              </a:lnSpc>
              <a:buFont typeface="Arial"/>
              <a:buChar char="•"/>
            </a:pPr>
            <a:r>
              <a:rPr lang="en-US" b="true" sz="3999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TDE là sự kiện bùng phát trong một thời gian nhỏ</a:t>
            </a:r>
          </a:p>
          <a:p>
            <a:pPr algn="l">
              <a:lnSpc>
                <a:spcPts val="5199"/>
              </a:lnSpc>
            </a:pPr>
          </a:p>
          <a:p>
            <a:pPr algn="l">
              <a:lnSpc>
                <a:spcPts val="5199"/>
              </a:lnSpc>
            </a:pPr>
            <a:r>
              <a:rPr lang="en-US" sz="3999" b="true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Phải thiết kế các features dựa trên hình dạng đỉnh sáng</a:t>
            </a:r>
          </a:p>
          <a:p>
            <a:pPr algn="l">
              <a:lnSpc>
                <a:spcPts val="51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551635" y="760673"/>
            <a:ext cx="13395565" cy="147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EDA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8222" y="2371061"/>
            <a:ext cx="1090193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0"/>
              </a:lnSpc>
              <a:spcBef>
                <a:spcPct val="0"/>
              </a:spcBef>
            </a:pPr>
            <a:r>
              <a:rPr lang="en-US" b="true" sz="5000">
                <a:solidFill>
                  <a:srgbClr val="003EA8"/>
                </a:solidFill>
                <a:latin typeface="Telegraf Bold"/>
                <a:ea typeface="Telegraf Bold"/>
                <a:cs typeface="Telegraf Bold"/>
                <a:sym typeface="Telegraf Bold"/>
              </a:rPr>
              <a:t>Time span của lightcurve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DAGmxqIwnNI</dc:identifier>
  <dcterms:modified xsi:type="dcterms:W3CDTF">2011-08-01T06:04:30Z</dcterms:modified>
  <cp:revision>1</cp:revision>
  <dc:title>Navy White Black Scribbles and Doodles Business Plan Business Presentation</dc:title>
</cp:coreProperties>
</file>